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3" r:id="rId4"/>
    <p:sldId id="258" r:id="rId5"/>
    <p:sldId id="259" r:id="rId6"/>
    <p:sldId id="262" r:id="rId7"/>
    <p:sldId id="280" r:id="rId8"/>
    <p:sldId id="285" r:id="rId9"/>
    <p:sldId id="288" r:id="rId10"/>
    <p:sldId id="289" r:id="rId11"/>
    <p:sldId id="290" r:id="rId12"/>
    <p:sldId id="286" r:id="rId13"/>
    <p:sldId id="287" r:id="rId14"/>
    <p:sldId id="263" r:id="rId15"/>
    <p:sldId id="267" r:id="rId16"/>
    <p:sldId id="274" r:id="rId17"/>
    <p:sldId id="283" r:id="rId18"/>
    <p:sldId id="275" r:id="rId19"/>
    <p:sldId id="284" r:id="rId20"/>
    <p:sldId id="277" r:id="rId21"/>
    <p:sldId id="279" r:id="rId22"/>
    <p:sldId id="292" r:id="rId23"/>
    <p:sldId id="278" r:id="rId24"/>
  </p:sldIdLst>
  <p:sldSz cx="9144000" cy="6858000" type="screen4x3"/>
  <p:notesSz cx="6858000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2" autoAdjust="0"/>
    <p:restoredTop sz="94660"/>
  </p:normalViewPr>
  <p:slideViewPr>
    <p:cSldViewPr>
      <p:cViewPr varScale="1">
        <p:scale>
          <a:sx n="124" d="100"/>
          <a:sy n="124" d="100"/>
        </p:scale>
        <p:origin x="11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FA3F04-F67D-40DA-A9C2-4C670629B8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5E2A6A-26D7-4AF9-AC70-4C4EE3CBE2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2419E-71EF-4C5E-A2FF-7C0A662F4CDD}" type="datetimeFigureOut">
              <a:rPr lang="en-US" smtClean="0"/>
              <a:pPr/>
              <a:t>7/29/22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DF2E1-9568-4862-8AE0-BEA7A4C23A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49189-2A35-4FF4-A0C1-6AA728C96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6EF48-E167-43EF-9BDE-B45B28DD73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52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B694-76BC-4946-89DC-A2B3C16229A0}" type="datetimeFigureOut">
              <a:rPr lang="en-US" smtClean="0"/>
              <a:pPr/>
              <a:t>7/29/22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6B8A4-3188-4752-A2BC-A8D775F26C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05C03-B852-3245-B3BE-FC09767E1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0095D-009F-FC42-AFF8-90C573657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15D14-81E9-9447-ABC0-DF731ED1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8F42D-AE08-9945-87ED-765F2385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7F9CE-9FDD-0645-807A-50C101FB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E3CC-F743-4E53-8945-D294795723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9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DB02-A7F8-2645-A609-83E2E1C4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FB8A35-79FE-524F-867C-229B12F70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26F6-FBB0-664A-8F69-C001F0CC8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DF9A9-9376-304F-9ACE-E8A41E1EF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BBBB6-6A55-DF45-9891-3B9F2522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16B-EAC2-4631-BAD5-418D7364C4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6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E93635-2FE4-B542-A5A8-F82CF54A4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6A39C-7047-094D-A54E-20CD4838D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C2603-1848-F140-AF59-94AC3148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E97E-1ED3-EF4D-8C25-5C643C80F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F6107-3186-2547-A03F-6940F776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A10F-65F3-4CAC-807D-6175E22434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6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3A5DF8-CB97-43B5-B83D-9D5EC4A497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4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1C95-FAB1-1043-90FF-009FFE5CB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A8DEB-3135-C54D-A716-EA8B48080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270EE-6CF3-3744-830B-005C425D5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ACE2E-8D02-9845-B070-3F198FA3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8CAE3-7F6B-4E4F-B593-C4B0F703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72E-9B74-4047-9668-8CE7A7312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7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5A823-BEFC-F04E-91E3-8966C280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DDE3C-A974-984B-9704-527ECE39F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32F7E-FEDE-9D4E-A684-76032267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4E47C-255C-774D-9C72-700AFC44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E0A31-03D1-2C40-9413-FA5A5391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C2AC-1D0B-416A-B6A0-DBEE5A61FB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4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ADAF-6069-8D4B-8B22-BBC2D00DB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96691-3954-D540-ABB8-4F8F3CF65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B1FB5-CF42-4D4F-8967-726193F70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6A7DC-4B21-9649-9E1A-811602202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0BE52-7EB2-AE43-98B2-8A62E310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FD071-DE9E-6A4A-B4BC-918C37FB0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0C5F-C371-4CB0-B595-9C6988B159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2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9C88-56CC-3846-9DDC-8C2DC32A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FF936-DE5A-3B44-A9D9-BC474A7ED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7D980-8AD6-BC44-9F62-87C9B09FD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DCAE42-8C38-BE43-83BD-581AD0A61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A3A14-89E6-1844-BBA8-827B970B7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2336E1-7F1A-E148-9074-1D1B14B1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F91639-478C-3A43-A33E-4FDAA238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8E798-D6B3-FF4B-B94E-2B032291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410F-56D4-47AC-9E56-61EDDEA08D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4C237-8A54-9E4B-8AA2-D8813C0D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7C5E4-FD0A-8845-8B0E-190464B0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82E16-B44F-1641-B0CB-2C0CCF9B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EAA46-E186-C143-92D4-E9BB9D2D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06FB-0E4F-47CC-9BFA-BA26F13546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5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A979E-7AE1-364E-B0B0-12A9D7BC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22CEE-13AC-4A4F-9323-BC6B6CF2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8F564-C14E-3C48-BDBF-030E5738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B866-0227-4AD1-9C4D-27046D2073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6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1B03C-F911-574D-BC1B-B327ED77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2A1DC-BD4B-BE4B-99F0-AA2F91E09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F0A68-9A99-A44E-8EC5-F65707B0F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E7C52-5DAF-7E41-A41D-647E1465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DD36F-7AF0-734B-A336-F39AAD60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2160F-46F2-8544-ACCB-91821F32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C9DCD-8981-4B96-ADFF-1BF3C8DEB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6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46CA-9EF2-B843-8312-AE5A815D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E87F0-57BC-4E4D-B938-822E3B019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91EC9-260E-7844-B634-089423259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03C88-C52C-0549-8D7D-F5185BD6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4920F-4433-0A4C-83CA-5DDB95021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59019-A7BF-4242-B623-17817A75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0FBE-F496-4955-AE4F-3C99D7B457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9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72546-6539-3842-B697-7B8B842A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0E2F2-C5DF-CF41-8679-2F5E1E0CC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1660E-39CA-E549-9472-3E40D36ED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39C16-FF90-1B48-86D3-FC86C40A2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07BB8-B23B-CE45-ABF0-45A610A14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EE6C-F035-42D7-9752-DEEAFBCF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9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ultural.trust@Oregon.gov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598" y="2057400"/>
            <a:ext cx="7359945" cy="274320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Jackson County Cultural Coalition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Grants 101 – PowerPoint</a:t>
            </a:r>
            <a:br>
              <a:rPr lang="en-US" dirty="0">
                <a:latin typeface="+mn-lt"/>
              </a:rPr>
            </a:br>
            <a:r>
              <a:rPr lang="en-US" sz="2700" dirty="0">
                <a:latin typeface="+mn-lt"/>
              </a:rPr>
              <a:t>Updated for 2023 Grant Cycle</a:t>
            </a:r>
            <a:br>
              <a:rPr lang="en-US" dirty="0">
                <a:latin typeface="+mn-lt"/>
              </a:rPr>
            </a:br>
            <a:endParaRPr lang="en-US" sz="4400" dirty="0"/>
          </a:p>
        </p:txBody>
      </p:sp>
      <p:pic>
        <p:nvPicPr>
          <p:cNvPr id="1026" name="Picture 2" descr="header plain">
            <a:extLst>
              <a:ext uri="{FF2B5EF4-FFF2-40B4-BE49-F238E27FC236}">
                <a16:creationId xmlns:a16="http://schemas.microsoft.com/office/drawing/2014/main" id="{460D7BFA-2A92-4FDE-9BF4-F063DC8B1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272" y="762000"/>
            <a:ext cx="4435328" cy="91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B20DE88-CBBB-1442-AC67-1862FF3CA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571" y="5029201"/>
            <a:ext cx="1524000" cy="11557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7417-F7EF-4ADB-A571-3CCF0C2D2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6248400"/>
          </a:xfrm>
        </p:spPr>
        <p:txBody>
          <a:bodyPr>
            <a:normAutofit lnSpcReduction="10000"/>
          </a:bodyPr>
          <a:lstStyle/>
          <a:p>
            <a:pPr marL="635000" lvl="1" indent="-263525">
              <a:buNone/>
            </a:pPr>
            <a:r>
              <a:rPr lang="en-US" sz="2400" dirty="0"/>
              <a:t>4. Goal(s) and Measurable Objectives – expected results by what date?</a:t>
            </a:r>
          </a:p>
          <a:p>
            <a:pPr marL="365760" lvl="1" indent="0">
              <a:buNone/>
            </a:pPr>
            <a:endParaRPr lang="en-US" sz="2400" dirty="0"/>
          </a:p>
          <a:p>
            <a:pPr marL="640080" lvl="2" indent="0">
              <a:buNone/>
            </a:pPr>
            <a:r>
              <a:rPr lang="en-US" sz="2400" dirty="0"/>
              <a:t> a.  One major goal or end result:</a:t>
            </a:r>
          </a:p>
          <a:p>
            <a:pPr marL="1440180" lvl="2" indent="-342900">
              <a:buNone/>
            </a:pPr>
            <a:r>
              <a:rPr lang="en-US" sz="2400" dirty="0"/>
              <a:t>	“Awareness of the organization will grow in the community.” </a:t>
            </a:r>
          </a:p>
          <a:p>
            <a:pPr marL="1440180" lvl="2" indent="-342900">
              <a:buNone/>
            </a:pPr>
            <a:r>
              <a:rPr lang="en-US" sz="2400" dirty="0"/>
              <a:t> </a:t>
            </a:r>
          </a:p>
          <a:p>
            <a:pPr marL="731520" lvl="2" indent="0">
              <a:lnSpc>
                <a:spcPct val="80000"/>
              </a:lnSpc>
              <a:buNone/>
            </a:pPr>
            <a:r>
              <a:rPr lang="en-US" sz="2400" dirty="0"/>
              <a:t>b.  Create 3 to 5 objectives or measurable outcomes to    	support the goal (SMART).  </a:t>
            </a:r>
          </a:p>
          <a:p>
            <a:pPr marL="1828800" lvl="3" indent="-457200">
              <a:lnSpc>
                <a:spcPct val="80000"/>
              </a:lnSpc>
            </a:pPr>
            <a:r>
              <a:rPr lang="en-US" sz="2400" b="1" dirty="0"/>
              <a:t>S</a:t>
            </a:r>
            <a:r>
              <a:rPr lang="en-US" sz="2400" dirty="0"/>
              <a:t>pecific</a:t>
            </a:r>
          </a:p>
          <a:p>
            <a:pPr marL="1828800" lvl="3" indent="-457200">
              <a:lnSpc>
                <a:spcPct val="80000"/>
              </a:lnSpc>
            </a:pPr>
            <a:r>
              <a:rPr lang="en-US" sz="2400" b="1" dirty="0"/>
              <a:t>M</a:t>
            </a:r>
            <a:r>
              <a:rPr lang="en-US" sz="2400" dirty="0"/>
              <a:t>easurable</a:t>
            </a:r>
          </a:p>
          <a:p>
            <a:pPr marL="1828800" lvl="3" indent="-457200">
              <a:lnSpc>
                <a:spcPct val="80000"/>
              </a:lnSpc>
            </a:pPr>
            <a:r>
              <a:rPr lang="en-US" sz="2400" b="1" dirty="0"/>
              <a:t>A</a:t>
            </a:r>
            <a:r>
              <a:rPr lang="en-US" sz="2400" dirty="0"/>
              <a:t>chievable in a specific timeframe</a:t>
            </a:r>
          </a:p>
          <a:p>
            <a:pPr marL="1828800" lvl="3" indent="-457200">
              <a:lnSpc>
                <a:spcPct val="80000"/>
              </a:lnSpc>
            </a:pPr>
            <a:r>
              <a:rPr lang="en-US" sz="2400" b="1" dirty="0"/>
              <a:t>R</a:t>
            </a:r>
            <a:r>
              <a:rPr lang="en-US" sz="2400" dirty="0"/>
              <a:t>ealistic</a:t>
            </a:r>
          </a:p>
          <a:p>
            <a:pPr marL="1828800" lvl="3" indent="-457200">
              <a:lnSpc>
                <a:spcPct val="80000"/>
              </a:lnSpc>
            </a:pPr>
            <a:r>
              <a:rPr lang="en-US" sz="2400" b="1" dirty="0"/>
              <a:t>T</a:t>
            </a:r>
            <a:r>
              <a:rPr lang="en-US" sz="2400" dirty="0"/>
              <a:t>angible</a:t>
            </a:r>
          </a:p>
          <a:p>
            <a:pPr marL="1828800" lvl="3" indent="-457200">
              <a:lnSpc>
                <a:spcPct val="80000"/>
              </a:lnSpc>
            </a:pPr>
            <a:endParaRPr lang="en-US" sz="2400" dirty="0"/>
          </a:p>
          <a:p>
            <a:pPr marL="457200" indent="0">
              <a:lnSpc>
                <a:spcPct val="80000"/>
              </a:lnSpc>
              <a:buNone/>
            </a:pPr>
            <a:r>
              <a:rPr lang="en-US" sz="2400" dirty="0"/>
              <a:t>	</a:t>
            </a:r>
            <a:r>
              <a:rPr lang="en-US" sz="2200" dirty="0"/>
              <a:t>      </a:t>
            </a:r>
            <a:r>
              <a:rPr lang="en-US" sz="2000" dirty="0"/>
              <a:t>Example: “Increase the number of museum visitors by 				10% by June 30, (year).”</a:t>
            </a:r>
          </a:p>
          <a:p>
            <a:pPr marL="838200" indent="-381000">
              <a:lnSpc>
                <a:spcPct val="80000"/>
              </a:lnSpc>
              <a:buNone/>
            </a:pPr>
            <a:r>
              <a:rPr lang="en-US" sz="2000" dirty="0"/>
              <a:t>	    Note: Each objective includes … who, what, how much and		when.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24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83BBF5-39AB-428E-99AB-90B58573FBF5}"/>
              </a:ext>
            </a:extLst>
          </p:cNvPr>
          <p:cNvSpPr/>
          <p:nvPr/>
        </p:nvSpPr>
        <p:spPr>
          <a:xfrm>
            <a:off x="457200" y="1168237"/>
            <a:ext cx="8001000" cy="5689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indent="-381000">
              <a:lnSpc>
                <a:spcPct val="80000"/>
              </a:lnSpc>
              <a:buNone/>
            </a:pPr>
            <a:endParaRPr lang="en-US" sz="2400" dirty="0">
              <a:latin typeface="+mn-lt"/>
            </a:endParaRPr>
          </a:p>
          <a:p>
            <a:pPr marL="838200" indent="-381000">
              <a:lnSpc>
                <a:spcPct val="80000"/>
              </a:lnSpc>
              <a:buNone/>
            </a:pPr>
            <a:r>
              <a:rPr lang="en-US" sz="2400" dirty="0">
                <a:latin typeface="+mn-lt"/>
              </a:rPr>
              <a:t>5.  Planned activities and timeline for achieving the objectives. </a:t>
            </a:r>
          </a:p>
          <a:p>
            <a:pPr marL="838200" indent="-381000">
              <a:lnSpc>
                <a:spcPct val="80000"/>
              </a:lnSpc>
              <a:buNone/>
            </a:pPr>
            <a:endParaRPr lang="en-US" sz="2400" dirty="0">
              <a:latin typeface="+mn-lt"/>
            </a:endParaRPr>
          </a:p>
          <a:p>
            <a:pPr marL="1116013" indent="-263525">
              <a:lnSpc>
                <a:spcPct val="80000"/>
              </a:lnSpc>
              <a:buAutoNum type="alphaLcPeriod"/>
            </a:pPr>
            <a:r>
              <a:rPr lang="en-US" sz="2400" dirty="0">
                <a:latin typeface="+mn-lt"/>
              </a:rPr>
              <a:t>Develop a new brochure and enhance organizational website by March (year).</a:t>
            </a:r>
          </a:p>
          <a:p>
            <a:pPr marL="1116013" indent="-263525">
              <a:lnSpc>
                <a:spcPct val="80000"/>
              </a:lnSpc>
              <a:buAutoNum type="alphaLcPeriod"/>
            </a:pPr>
            <a:endParaRPr lang="en-US" sz="2400" dirty="0">
              <a:latin typeface="+mn-lt"/>
            </a:endParaRPr>
          </a:p>
          <a:p>
            <a:pPr marL="1116013" indent="-263525">
              <a:lnSpc>
                <a:spcPct val="80000"/>
              </a:lnSpc>
              <a:buAutoNum type="alphaLcPeriod"/>
            </a:pPr>
            <a:r>
              <a:rPr lang="en-US" sz="2400" dirty="0">
                <a:latin typeface="+mn-lt"/>
              </a:rPr>
              <a:t>Create a social media presence by April (year).</a:t>
            </a:r>
          </a:p>
          <a:p>
            <a:pPr marL="1116013" indent="-263525">
              <a:lnSpc>
                <a:spcPct val="80000"/>
              </a:lnSpc>
              <a:buAutoNum type="alphaLcPeriod"/>
            </a:pPr>
            <a:endParaRPr lang="en-US" sz="2400" dirty="0">
              <a:latin typeface="+mn-lt"/>
            </a:endParaRPr>
          </a:p>
          <a:p>
            <a:pPr marL="1116013" indent="-263525">
              <a:lnSpc>
                <a:spcPct val="80000"/>
              </a:lnSpc>
              <a:buAutoNum type="alphaLcPeriod"/>
            </a:pPr>
            <a:r>
              <a:rPr lang="en-US" sz="2400" dirty="0">
                <a:latin typeface="+mn-lt"/>
              </a:rPr>
              <a:t>Organize 1-2 special events to attract visitors to the museum in August and October (year).</a:t>
            </a:r>
          </a:p>
          <a:p>
            <a:pPr marL="842963" marR="0" lvl="0" indent="-346075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42963" marR="0" lvl="0" indent="-346075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Project Budget for achieving your grant activities or program - explains how you will spend the funder’s award.</a:t>
            </a:r>
          </a:p>
          <a:p>
            <a:pPr marL="1116013" indent="-263525">
              <a:lnSpc>
                <a:spcPct val="80000"/>
              </a:lnSpc>
              <a:buAutoNum type="alphaLcPeriod"/>
            </a:pPr>
            <a:endParaRPr lang="en-US" sz="2400" dirty="0">
              <a:latin typeface="+mn-lt"/>
            </a:endParaRPr>
          </a:p>
          <a:p>
            <a:pPr marL="457200">
              <a:lnSpc>
                <a:spcPct val="80000"/>
              </a:lnSpc>
            </a:pPr>
            <a:endParaRPr lang="en-US" sz="2400" dirty="0">
              <a:latin typeface="+mn-lt"/>
            </a:endParaRPr>
          </a:p>
          <a:p>
            <a:pPr marL="838200" indent="-381000">
              <a:lnSpc>
                <a:spcPct val="80000"/>
              </a:lnSpc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51509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316D-35E6-487F-BC1B-1B08CB963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578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6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600" b="1" dirty="0"/>
              <a:t>Budget:</a:t>
            </a:r>
          </a:p>
          <a:p>
            <a:pPr marL="527050" lvl="1" indent="-457200"/>
            <a:r>
              <a:rPr lang="en-US" sz="2600" dirty="0"/>
              <a:t>Projected Revenues = Projected Expenses</a:t>
            </a:r>
          </a:p>
          <a:p>
            <a:pPr marL="527050" lvl="1" indent="-457200"/>
            <a:r>
              <a:rPr lang="en-US" sz="2600" dirty="0"/>
              <a:t>Operating Costs (aka Direct Costs)</a:t>
            </a:r>
          </a:p>
          <a:p>
            <a:pPr marL="527050" lvl="1" indent="-457200"/>
            <a:r>
              <a:rPr lang="en-US" sz="2600" dirty="0"/>
              <a:t>Overhead (aka Indirect Costs, seek business office help)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/>
              <a:t>    = Total Project Costs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u="sng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600" b="1" dirty="0"/>
              <a:t>In-kind: </a:t>
            </a:r>
            <a:r>
              <a:rPr lang="en-US" sz="2600" dirty="0"/>
              <a:t>Organization’s non-cash contributions (reflect in revenues &amp; expenses).</a:t>
            </a:r>
            <a:endParaRPr lang="en-US" sz="2600" u="sng" dirty="0"/>
          </a:p>
          <a:p>
            <a:pPr marL="0" indent="0">
              <a:lnSpc>
                <a:spcPct val="90000"/>
              </a:lnSpc>
              <a:buNone/>
            </a:pPr>
            <a:endParaRPr lang="en-US" sz="2600" u="sng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600" b="1" dirty="0"/>
              <a:t>Budget Narrative</a:t>
            </a:r>
            <a:r>
              <a:rPr lang="en-US" sz="2600" dirty="0"/>
              <a:t>: Breakdown of each cost item in narrative and numerical form.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65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970A0-875C-40D9-A504-B5C2C816C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300" b="1" dirty="0"/>
              <a:t>Sample Budget and Budget Narrative</a:t>
            </a:r>
          </a:p>
          <a:p>
            <a:pPr marL="0" indent="0" algn="ctr">
              <a:buNone/>
            </a:pPr>
            <a:r>
              <a:rPr lang="en-US" sz="2400" b="1" dirty="0"/>
              <a:t>					JCCC</a:t>
            </a:r>
          </a:p>
          <a:p>
            <a:pPr marL="0" indent="0">
              <a:buNone/>
            </a:pPr>
            <a:r>
              <a:rPr lang="en-US" sz="2600" b="1" dirty="0"/>
              <a:t>Revenues	</a:t>
            </a:r>
            <a:r>
              <a:rPr lang="en-US" sz="2800" b="1" dirty="0"/>
              <a:t>				Amount	Amount	Notes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600" dirty="0"/>
              <a:t>Jackson County Cultural Coalition</a:t>
            </a:r>
            <a:r>
              <a:rPr lang="en-US" sz="2800" dirty="0"/>
              <a:t>	</a:t>
            </a:r>
            <a:r>
              <a:rPr lang="en-US" sz="2600" dirty="0"/>
              <a:t>$1,000</a:t>
            </a:r>
            <a:r>
              <a:rPr lang="en-US" sz="2800" dirty="0"/>
              <a:t>	</a:t>
            </a:r>
            <a:r>
              <a:rPr lang="en-US" sz="2600" dirty="0"/>
              <a:t>$1,000</a:t>
            </a:r>
            <a:r>
              <a:rPr lang="en-US" sz="2800" dirty="0"/>
              <a:t>	</a:t>
            </a:r>
            <a:r>
              <a:rPr lang="en-US" sz="2400" dirty="0"/>
              <a:t>Grant </a:t>
            </a:r>
          </a:p>
          <a:p>
            <a:pPr marL="0" indent="0">
              <a:buNone/>
            </a:pPr>
            <a:r>
              <a:rPr lang="en-US" sz="2600" b="1" dirty="0"/>
              <a:t>In-kind Revenue</a:t>
            </a:r>
          </a:p>
          <a:p>
            <a:pPr marL="0" indent="0">
              <a:buNone/>
            </a:pPr>
            <a:r>
              <a:rPr lang="en-US" sz="2800" b="1" dirty="0"/>
              <a:t>  </a:t>
            </a:r>
            <a:r>
              <a:rPr lang="en-US" sz="2600" dirty="0"/>
              <a:t>Partner Organization			</a:t>
            </a:r>
            <a:r>
              <a:rPr lang="en-US" sz="2600" u="sng" dirty="0"/>
              <a:t>$   250</a:t>
            </a:r>
            <a:r>
              <a:rPr lang="en-US" sz="2800" dirty="0"/>
              <a:t>	_____	</a:t>
            </a:r>
            <a:r>
              <a:rPr lang="en-US" sz="2400" dirty="0"/>
              <a:t>Rental 											space</a:t>
            </a:r>
            <a:endParaRPr lang="en-US" sz="2400" u="sng" dirty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600" b="1" dirty="0"/>
              <a:t>Total Revenues			$1,250	$1,000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/>
              <a:t>Expenses</a:t>
            </a:r>
          </a:p>
          <a:p>
            <a:pPr marL="0" indent="0">
              <a:buNone/>
            </a:pPr>
            <a:r>
              <a:rPr lang="en-US" sz="2600" dirty="0"/>
              <a:t>  Guest Performers				$1,000	$1,000	</a:t>
            </a:r>
            <a:r>
              <a:rPr lang="en-US" sz="2200" dirty="0"/>
              <a:t>Guitarist &amp; 										dancer</a:t>
            </a:r>
          </a:p>
          <a:p>
            <a:pPr marL="0" indent="0">
              <a:buNone/>
            </a:pPr>
            <a:r>
              <a:rPr lang="en-US" sz="2600" b="1" dirty="0"/>
              <a:t>In-Kind Expenses</a:t>
            </a:r>
          </a:p>
          <a:p>
            <a:pPr marL="0" indent="0">
              <a:buNone/>
            </a:pPr>
            <a:r>
              <a:rPr lang="en-US" sz="2600" dirty="0"/>
              <a:t>  Facility rental				</a:t>
            </a:r>
            <a:r>
              <a:rPr lang="en-US" sz="2600" u="sng" dirty="0"/>
              <a:t>$   250</a:t>
            </a:r>
            <a:r>
              <a:rPr lang="en-US" sz="2600" dirty="0"/>
              <a:t> 	_____		</a:t>
            </a:r>
            <a:r>
              <a:rPr lang="en-US" sz="2200" dirty="0"/>
              <a:t>Partner 										donation</a:t>
            </a:r>
          </a:p>
          <a:p>
            <a:pPr marL="0" indent="0">
              <a:buNone/>
            </a:pPr>
            <a:endParaRPr lang="en-US" sz="2600" u="sng" dirty="0"/>
          </a:p>
          <a:p>
            <a:pPr marL="0" indent="0">
              <a:buNone/>
            </a:pPr>
            <a:r>
              <a:rPr lang="en-US" sz="2600" b="1" dirty="0"/>
              <a:t>	Total Expenses			$1,250	$1,000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67049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96913" y="451326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8F2F46-F66F-4719-BA62-D60083F45C18}"/>
              </a:ext>
            </a:extLst>
          </p:cNvPr>
          <p:cNvSpPr/>
          <p:nvPr/>
        </p:nvSpPr>
        <p:spPr>
          <a:xfrm>
            <a:off x="1311049" y="762000"/>
            <a:ext cx="6781800" cy="605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3388" indent="-433388">
              <a:lnSpc>
                <a:spcPct val="80000"/>
              </a:lnSpc>
              <a:buNone/>
            </a:pPr>
            <a:r>
              <a:rPr lang="en-US" sz="2400" dirty="0">
                <a:latin typeface="+mn-lt"/>
              </a:rPr>
              <a:t>7.   Names and qualifications of key staff to   implement the project.</a:t>
            </a:r>
          </a:p>
          <a:p>
            <a:pPr marL="403225" indent="-403225">
              <a:lnSpc>
                <a:spcPct val="80000"/>
              </a:lnSpc>
            </a:pPr>
            <a:endParaRPr lang="en-US" sz="2400" dirty="0">
              <a:latin typeface="+mn-lt"/>
            </a:endParaRPr>
          </a:p>
          <a:p>
            <a:pPr marL="403225" indent="-403225">
              <a:lnSpc>
                <a:spcPct val="80000"/>
              </a:lnSpc>
            </a:pPr>
            <a:endParaRPr lang="en-US" sz="2400" dirty="0">
              <a:latin typeface="+mn-lt"/>
            </a:endParaRPr>
          </a:p>
          <a:p>
            <a:pPr marL="403225" indent="-403225">
              <a:lnSpc>
                <a:spcPct val="80000"/>
              </a:lnSpc>
              <a:buNone/>
            </a:pPr>
            <a:r>
              <a:rPr lang="en-US" sz="2400" dirty="0">
                <a:latin typeface="+mn-lt"/>
              </a:rPr>
              <a:t>8.   Project evaluation methods &amp; outcomes (show</a:t>
            </a:r>
          </a:p>
          <a:p>
            <a:pPr marL="293688" indent="-293688">
              <a:lnSpc>
                <a:spcPct val="80000"/>
              </a:lnSpc>
              <a:buNone/>
            </a:pPr>
            <a:r>
              <a:rPr lang="en-US" sz="2400" dirty="0">
                <a:latin typeface="+mn-lt"/>
              </a:rPr>
              <a:t>	  success, key accomplishments).  </a:t>
            </a:r>
            <a:endParaRPr lang="en-US" sz="2400" strike="sngStrike" dirty="0">
              <a:latin typeface="+mn-lt"/>
            </a:endParaRPr>
          </a:p>
          <a:p>
            <a:pPr marL="403225" indent="-403225">
              <a:lnSpc>
                <a:spcPct val="80000"/>
              </a:lnSpc>
              <a:buNone/>
            </a:pPr>
            <a:endParaRPr lang="en-US" sz="2400" dirty="0">
              <a:latin typeface="+mn-lt"/>
            </a:endParaRPr>
          </a:p>
          <a:p>
            <a:pPr marL="403225" indent="-403225">
              <a:lnSpc>
                <a:spcPct val="80000"/>
              </a:lnSpc>
              <a:buNone/>
            </a:pPr>
            <a:endParaRPr lang="en-US" sz="2400" dirty="0">
              <a:latin typeface="+mn-lt"/>
            </a:endParaRPr>
          </a:p>
          <a:p>
            <a:pPr marL="449263" indent="-449263">
              <a:lnSpc>
                <a:spcPct val="80000"/>
              </a:lnSpc>
              <a:buNone/>
            </a:pPr>
            <a:r>
              <a:rPr lang="en-US" sz="2400" dirty="0">
                <a:latin typeface="+mn-lt"/>
              </a:rPr>
              <a:t>9.   Project sustainability plan. </a:t>
            </a:r>
          </a:p>
          <a:p>
            <a:pPr marL="403225" indent="-403225">
              <a:lnSpc>
                <a:spcPct val="80000"/>
              </a:lnSpc>
            </a:pPr>
            <a:endParaRPr lang="en-US" sz="2400" dirty="0">
              <a:latin typeface="+mn-lt"/>
            </a:endParaRPr>
          </a:p>
          <a:p>
            <a:pPr marL="403225" indent="-403225">
              <a:lnSpc>
                <a:spcPct val="80000"/>
              </a:lnSpc>
            </a:pPr>
            <a:endParaRPr lang="en-US" sz="2400" dirty="0">
              <a:latin typeface="+mn-lt"/>
            </a:endParaRPr>
          </a:p>
          <a:p>
            <a:pPr marL="449263" indent="-449263">
              <a:lnSpc>
                <a:spcPct val="80000"/>
              </a:lnSpc>
              <a:buNone/>
            </a:pPr>
            <a:r>
              <a:rPr lang="en-US" sz="2400" dirty="0">
                <a:latin typeface="+mn-lt"/>
              </a:rPr>
              <a:t>10. Attachments, e.g. Board List, Balance Sheet, IRS  determination letter, Letters of Support (whatever is required).  </a:t>
            </a:r>
          </a:p>
          <a:p>
            <a:pPr marL="403225" indent="-403225">
              <a:lnSpc>
                <a:spcPct val="80000"/>
              </a:lnSpc>
              <a:buNone/>
            </a:pPr>
            <a:r>
              <a:rPr lang="en-US" sz="2400" dirty="0">
                <a:latin typeface="+mn-lt"/>
              </a:rPr>
              <a:t>	</a:t>
            </a:r>
          </a:p>
          <a:p>
            <a:pPr marL="403225" indent="-403225">
              <a:lnSpc>
                <a:spcPct val="80000"/>
              </a:lnSpc>
              <a:buNone/>
            </a:pPr>
            <a:r>
              <a:rPr lang="en-US" sz="2400" dirty="0">
                <a:latin typeface="+mn-lt"/>
              </a:rPr>
              <a:t>11. See Handout on Balance Sheet attached.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2400" dirty="0">
              <a:latin typeface="+mn-lt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sz="2400" dirty="0">
              <a:latin typeface="+mn-l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b="1" dirty="0">
                <a:latin typeface="+mn-lt"/>
              </a:rPr>
              <a:t>CHECK &amp; RE-CHECK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OREGON FOUNDATIONS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Per CD Publishing, 2020 - 14</a:t>
            </a:r>
            <a:r>
              <a:rPr lang="en-US" sz="2400" baseline="30000" dirty="0"/>
              <a:t>th</a:t>
            </a:r>
            <a:r>
              <a:rPr lang="en-US" sz="2400" dirty="0"/>
              <a:t> Edition, Oregon Foundation Databook:</a:t>
            </a:r>
          </a:p>
          <a:p>
            <a:pPr>
              <a:lnSpc>
                <a:spcPct val="80000"/>
              </a:lnSpc>
            </a:pPr>
            <a:endParaRPr lang="en-US" sz="2400" u="sng" dirty="0"/>
          </a:p>
          <a:p>
            <a:pPr marL="82296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$352,621,696 in grant awards </a:t>
            </a:r>
          </a:p>
          <a:p>
            <a:pPr marL="82296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11, 920 grants approved</a:t>
            </a:r>
          </a:p>
          <a:p>
            <a:pPr marL="82296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Arts, Culture, Humanities ranked #3 - $23,883,088 (7%) 	1623 grants (14%)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en-US" sz="2400" dirty="0"/>
              <a:t>		Average grant $14,715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See List of Regional Funders and List of Grant Search Services at the JCCC Website:  </a:t>
            </a:r>
            <a:r>
              <a:rPr lang="en-US" sz="1600" dirty="0"/>
              <a:t>https://www.jacksoncountyculturalcoalition.org/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E80D5-43F5-4110-99FD-24399090B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b="1" dirty="0"/>
              <a:t>Resist Chasing $$ -  </a:t>
            </a:r>
            <a:r>
              <a:rPr lang="en-US" sz="2400" dirty="0"/>
              <a:t>Find a funder to match your idea, not an idea to match a funder.  Be true to your organizational mission!</a:t>
            </a:r>
          </a:p>
          <a:p>
            <a:endParaRPr lang="en-US" sz="2400" b="1" dirty="0"/>
          </a:p>
          <a:p>
            <a:r>
              <a:rPr lang="en-US" sz="2400" b="1" dirty="0"/>
              <a:t>Consult with Foundation Staff -  </a:t>
            </a:r>
            <a:r>
              <a:rPr lang="en-US" sz="2400" dirty="0"/>
              <a:t>After you familiarize yourself with the foundation’s application guidelines &amp; priorities, discuss your project with foundation staff for a reality check.</a:t>
            </a:r>
          </a:p>
          <a:p>
            <a:endParaRPr lang="en-US" sz="2400" dirty="0"/>
          </a:p>
          <a:p>
            <a:r>
              <a:rPr lang="en-US" sz="2400" b="1" dirty="0"/>
              <a:t>Create an Online Submission Account </a:t>
            </a:r>
            <a:r>
              <a:rPr lang="en-US" sz="2400" dirty="0"/>
              <a:t>and understand the system – start early!</a:t>
            </a:r>
          </a:p>
          <a:p>
            <a:endParaRPr lang="en-US" sz="2400" dirty="0"/>
          </a:p>
          <a:p>
            <a:r>
              <a:rPr lang="en-US" sz="2400" b="1" dirty="0"/>
              <a:t>Avoid acronyms – </a:t>
            </a:r>
            <a:r>
              <a:rPr lang="en-US" sz="2400" dirty="0"/>
              <a:t>Never assume they know what you mean.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200" b="1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C19E13-FE6E-6247-90F5-573E5A11A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660" y="373063"/>
            <a:ext cx="7924800" cy="47307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WRITING TIPS</a:t>
            </a:r>
          </a:p>
        </p:txBody>
      </p:sp>
    </p:spTree>
    <p:extLst>
      <p:ext uri="{BB962C8B-B14F-4D97-AF65-F5344CB8AC3E}">
        <p14:creationId xmlns:p14="http://schemas.microsoft.com/office/powerpoint/2010/main" val="3066533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6CAA4D-092B-4CF0-A394-34212EDF9514}"/>
              </a:ext>
            </a:extLst>
          </p:cNvPr>
          <p:cNvSpPr/>
          <p:nvPr/>
        </p:nvSpPr>
        <p:spPr>
          <a:xfrm>
            <a:off x="838200" y="11430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Use Funder Specific Writing </a:t>
            </a:r>
            <a:r>
              <a:rPr lang="en-US" sz="2400" dirty="0">
                <a:latin typeface="+mn-lt"/>
              </a:rPr>
              <a:t>– While each proposal is unique, you can recycle  content.  Tailor “boiler plate” content to the funder’s interests.  Show that you have reviewed their guidelines and priorities.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Be Concise – </a:t>
            </a:r>
            <a:r>
              <a:rPr lang="en-US" sz="2400" dirty="0">
                <a:latin typeface="+mn-lt"/>
              </a:rPr>
              <a:t>Your reader will thank you.</a:t>
            </a:r>
            <a:endParaRPr lang="en-US" sz="2400" b="1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 </a:t>
            </a:r>
            <a:endParaRPr lang="en-US" sz="24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Show Accountability </a:t>
            </a:r>
            <a:r>
              <a:rPr lang="en-US" sz="2400" dirty="0">
                <a:latin typeface="+mn-lt"/>
              </a:rPr>
              <a:t>– Include measurements (benchmarks, indicators, outputs) to determine project outcomes (results).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Make a realistic ask – </a:t>
            </a:r>
            <a:r>
              <a:rPr lang="en-US" sz="2400" dirty="0">
                <a:latin typeface="+mn-lt"/>
              </a:rPr>
              <a:t>Do your homework on this.</a:t>
            </a:r>
          </a:p>
        </p:txBody>
      </p:sp>
    </p:spTree>
    <p:extLst>
      <p:ext uri="{BB962C8B-B14F-4D97-AF65-F5344CB8AC3E}">
        <p14:creationId xmlns:p14="http://schemas.microsoft.com/office/powerpoint/2010/main" val="3136676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E8D27-1ED3-4834-A84B-2D12D5033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14400"/>
            <a:ext cx="6781800" cy="5181600"/>
          </a:xfrm>
        </p:spPr>
        <p:txBody>
          <a:bodyPr>
            <a:normAutofit/>
          </a:bodyPr>
          <a:lstStyle/>
          <a:p>
            <a:r>
              <a:rPr lang="en-US" sz="2400" b="1" dirty="0"/>
              <a:t>Tell the same story in the Project Narrative and     Budget – </a:t>
            </a:r>
            <a:r>
              <a:rPr lang="en-US" sz="2400" dirty="0"/>
              <a:t>Ensure the budget supports project narrative activities; financial budget and budget narrative are consistent; mix of sources. </a:t>
            </a:r>
          </a:p>
          <a:p>
            <a:endParaRPr lang="en-US" sz="2400" dirty="0"/>
          </a:p>
          <a:p>
            <a:r>
              <a:rPr lang="en-US" sz="2400" b="1" dirty="0"/>
              <a:t>Ensure Sustainability </a:t>
            </a:r>
            <a:r>
              <a:rPr lang="en-US" sz="2400" dirty="0"/>
              <a:t>– Many foundations will think twice before funding a project with no plan for support when their funds are gone.</a:t>
            </a:r>
          </a:p>
          <a:p>
            <a:endParaRPr lang="en-US" sz="2400" dirty="0"/>
          </a:p>
          <a:p>
            <a:r>
              <a:rPr lang="en-US" sz="2400" b="1" dirty="0"/>
              <a:t>Gather Community Support</a:t>
            </a:r>
            <a:r>
              <a:rPr lang="en-US" sz="2400" dirty="0"/>
              <a:t> – Some projects benefit from having one or more community partners.  Letters of support help show impact.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12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A7D3D1-B7EB-428D-B92F-C462FC641B49}"/>
              </a:ext>
            </a:extLst>
          </p:cNvPr>
          <p:cNvSpPr/>
          <p:nvPr/>
        </p:nvSpPr>
        <p:spPr>
          <a:xfrm>
            <a:off x="381000" y="1143000"/>
            <a:ext cx="7772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Proofread &amp; Package Grant </a:t>
            </a:r>
            <a:r>
              <a:rPr lang="en-US" sz="2400" dirty="0">
                <a:latin typeface="+mn-lt"/>
              </a:rPr>
              <a:t>– Review the grant numerous times, bundle sections per funder directions (e.g. cover letter, narrative, budget, attachments, letters, etc.).  </a:t>
            </a:r>
          </a:p>
          <a:p>
            <a:endParaRPr lang="en-US" sz="2400" b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Use Readers</a:t>
            </a:r>
            <a:r>
              <a:rPr lang="en-US" sz="2400" dirty="0">
                <a:latin typeface="+mn-lt"/>
              </a:rPr>
              <a:t> </a:t>
            </a:r>
            <a:r>
              <a:rPr lang="en-US" sz="2400" b="1" dirty="0">
                <a:latin typeface="+mn-lt"/>
              </a:rPr>
              <a:t>Before Submitting </a:t>
            </a:r>
            <a:r>
              <a:rPr lang="en-US" sz="2400" dirty="0">
                <a:latin typeface="+mn-lt"/>
              </a:rPr>
              <a:t>– Share your draft with others outside your discipline for feedback. They will tell you if your plans sound clear and/or if the grant misses anything.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Constantia" panose="0203060205030603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Constantia" panose="02030602050306030303" pitchFamily="18" charset="0"/>
            </a:endParaRPr>
          </a:p>
          <a:p>
            <a:pPr algn="ctr"/>
            <a:r>
              <a:rPr lang="en-US" sz="2200" b="1" dirty="0">
                <a:latin typeface="+mn-lt"/>
              </a:rPr>
              <a:t>Exercise</a:t>
            </a:r>
            <a:r>
              <a:rPr lang="en-US" sz="2200" dirty="0">
                <a:latin typeface="+mn-lt"/>
              </a:rPr>
              <a:t>: Critique Sample</a:t>
            </a:r>
          </a:p>
        </p:txBody>
      </p:sp>
    </p:spTree>
    <p:extLst>
      <p:ext uri="{BB962C8B-B14F-4D97-AF65-F5344CB8AC3E}">
        <p14:creationId xmlns:p14="http://schemas.microsoft.com/office/powerpoint/2010/main" val="222033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13619" y="228600"/>
            <a:ext cx="7636329" cy="457200"/>
          </a:xfrm>
        </p:spPr>
        <p:txBody>
          <a:bodyPr>
            <a:noAutofit/>
          </a:bodyPr>
          <a:lstStyle/>
          <a:p>
            <a:pPr algn="ctr"/>
            <a:br>
              <a:rPr lang="en-US" sz="2800" dirty="0">
                <a:solidFill>
                  <a:schemeClr val="tx1"/>
                </a:solidFill>
                <a:latin typeface="+mn-lt"/>
              </a:rPr>
            </a:br>
            <a:br>
              <a:rPr lang="en-US" sz="28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b="1" dirty="0">
                <a:latin typeface="+mn-lt"/>
              </a:rPr>
              <a:t>WORKSHOP LEARNING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13619" y="1981200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What is fundable through the Jackson County Cultural Coalition (JCCC) &amp; the Oregon Cultural Trust (OCT).  Overview of JCCC annual grant application.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Learn some of the basics of writing a grant, including what helps a grant stand out.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Get information about additional funding opportunities.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Receive 1-on-1 assistance (if interested).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B49AD-9265-4D26-9163-1BA58AAFC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97674"/>
            <a:ext cx="51816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+mn-lt"/>
              </a:rPr>
              <a:t>Jackson County Cultural Coalition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34EBA-FE25-440A-A276-216ECFA75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74" y="1295400"/>
            <a:ext cx="7134225" cy="47275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/>
              <a:t>Contact us: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hlinkClick r:id="rId2"/>
              </a:rPr>
              <a:t>jacksoncountyculturalcoalition.org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info@jacksoncountyculturalcoalition.org </a:t>
            </a:r>
          </a:p>
          <a:p>
            <a:pPr marL="0" indent="0">
              <a:buNone/>
            </a:pPr>
            <a:r>
              <a:rPr lang="en-US" sz="2400" dirty="0"/>
              <a:t>	P.O. Box 8586, Medford, OR 97501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JCCC makes grants that support and promote: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Participation in and access to cultural activities, the arts, heritage and humanities, for all residents of Jackson County; and/or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Cultural and educational opportunities, especially for youth, in Jackson County.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2023 Application Deadline: </a:t>
            </a:r>
            <a:r>
              <a:rPr lang="en-US" sz="2400" b="1" dirty="0"/>
              <a:t>5 p.m. on Friday, September 9, 2022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header plain">
            <a:extLst>
              <a:ext uri="{FF2B5EF4-FFF2-40B4-BE49-F238E27FC236}">
                <a16:creationId xmlns:a16="http://schemas.microsoft.com/office/drawing/2014/main" id="{A2E90D81-252B-CC47-AB22-25050464B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28" y="1064001"/>
            <a:ext cx="2225528" cy="45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001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2F02-FA73-40E4-B868-A55CDF224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29" y="152401"/>
            <a:ext cx="7832271" cy="9144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+mn-lt"/>
              </a:rPr>
              <a:t>Oregon Cultural Trust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C5F18-2A25-496E-8C18-048E4F1DB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29" y="1066801"/>
            <a:ext cx="8077200" cy="561974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500" dirty="0"/>
              <a:t>Contact: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500" dirty="0"/>
              <a:t>Culturaltrust.org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5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Cultural.trust@Oregon.gov</a:t>
            </a:r>
            <a:r>
              <a:rPr lang="en-US" sz="5500" dirty="0"/>
              <a:t>   503-986-0088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500" dirty="0"/>
              <a:t>775 Summer Street NE, Suite 200, Salem, OR 97301 </a:t>
            </a:r>
          </a:p>
          <a:p>
            <a:pPr marL="0" indent="0">
              <a:buNone/>
            </a:pPr>
            <a:endParaRPr lang="en-US" sz="2800" dirty="0">
              <a:hlinkClick r:id="rId2"/>
            </a:endParaRPr>
          </a:p>
          <a:p>
            <a:pPr marL="0" indent="0">
              <a:buNone/>
            </a:pPr>
            <a:r>
              <a:rPr lang="en-US" sz="8000" dirty="0"/>
              <a:t>Four grant categories (o</a:t>
            </a:r>
            <a:r>
              <a:rPr lang="en-US" sz="6600" dirty="0"/>
              <a:t>rganizations may submit one application to one category a year)</a:t>
            </a:r>
            <a:r>
              <a:rPr lang="en-US" sz="8000" dirty="0"/>
              <a:t>:</a:t>
            </a:r>
          </a:p>
          <a:p>
            <a:r>
              <a:rPr lang="en-US" sz="8000" b="1" dirty="0"/>
              <a:t>Access</a:t>
            </a:r>
            <a:r>
              <a:rPr lang="en-US" sz="8000" dirty="0"/>
              <a:t>: Make culture broadly available to Oregonians.</a:t>
            </a:r>
          </a:p>
          <a:p>
            <a:endParaRPr lang="en-US" sz="8000" dirty="0"/>
          </a:p>
          <a:p>
            <a:r>
              <a:rPr lang="en-US" sz="8000" b="1" dirty="0"/>
              <a:t>Preservation:</a:t>
            </a:r>
            <a:r>
              <a:rPr lang="en-US" sz="8000" dirty="0"/>
              <a:t> Invest in Oregon’s cultural heritage by recovering, preserving and sharing historic assets and achievements.</a:t>
            </a:r>
          </a:p>
          <a:p>
            <a:endParaRPr lang="en-US" sz="8000" dirty="0"/>
          </a:p>
          <a:p>
            <a:r>
              <a:rPr lang="en-US" sz="8000" b="1" dirty="0"/>
              <a:t>Creativity:</a:t>
            </a:r>
            <a:r>
              <a:rPr lang="en-US" sz="8000" dirty="0"/>
              <a:t> Create and/or present cultural or scholarly work; Support the development of artists, cultural experts, or scholars who promote culture as a core part of vibrant communities.</a:t>
            </a:r>
          </a:p>
          <a:p>
            <a:endParaRPr lang="en-US" sz="8000" dirty="0"/>
          </a:p>
          <a:p>
            <a:r>
              <a:rPr lang="en-US" sz="8000" b="1" dirty="0"/>
              <a:t>Capacity:</a:t>
            </a:r>
            <a:r>
              <a:rPr lang="en-US" sz="8000" dirty="0"/>
              <a:t> Strengthen cultural organizations to increase stability, improve sustainability, or measure/share cultural impacts.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Please check website for grant application deadlines (</a:t>
            </a: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Cultural.trust@Oregon.gov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  <a:endParaRPr lang="en-US" sz="80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C7836D-5909-9645-AC2D-E91551B88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594" y="488951"/>
            <a:ext cx="1524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89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F4BA42-CF4E-854E-BD01-72B58AD0E4D4}"/>
              </a:ext>
            </a:extLst>
          </p:cNvPr>
          <p:cNvSpPr txBox="1"/>
          <p:nvPr/>
        </p:nvSpPr>
        <p:spPr>
          <a:xfrm>
            <a:off x="1981201" y="2303347"/>
            <a:ext cx="524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*How the Oregon Cultural Trust works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DC33EA-93EC-214F-8E8A-3231A5B4FFA9}"/>
              </a:ext>
            </a:extLst>
          </p:cNvPr>
          <p:cNvSpPr txBox="1"/>
          <p:nvPr/>
        </p:nvSpPr>
        <p:spPr>
          <a:xfrm>
            <a:off x="1981202" y="4859453"/>
            <a:ext cx="3428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*How to donate to OCT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EC216-EC80-F843-8018-4D214E0D7E39}"/>
              </a:ext>
            </a:extLst>
          </p:cNvPr>
          <p:cNvSpPr txBox="1"/>
          <p:nvPr/>
        </p:nvSpPr>
        <p:spPr>
          <a:xfrm>
            <a:off x="1981202" y="3581400"/>
            <a:ext cx="463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*How the OCT tax credit works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EB423-4F0B-DC46-9E8E-761382676FC4}"/>
              </a:ext>
            </a:extLst>
          </p:cNvPr>
          <p:cNvSpPr txBox="1"/>
          <p:nvPr/>
        </p:nvSpPr>
        <p:spPr>
          <a:xfrm>
            <a:off x="1752600" y="1007947"/>
            <a:ext cx="54563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Go to the OCT Website to See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Cultural.trust@Oregon.gov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9986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7E40D-2159-4595-B55B-B06F6583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Contact info@jacksoncountyculturalcoalition.org </a:t>
            </a:r>
            <a:br>
              <a:rPr lang="en-US" sz="2800" b="1" dirty="0">
                <a:latin typeface="+mn-lt"/>
              </a:rPr>
            </a:br>
            <a:r>
              <a:rPr lang="en-US" sz="2800" b="1" u="sng" dirty="0">
                <a:latin typeface="+mn-lt"/>
              </a:rPr>
              <a:t>Not Later than 8/12/22</a:t>
            </a:r>
            <a:br>
              <a:rPr lang="en-US" sz="2800" b="1" u="sng" dirty="0">
                <a:latin typeface="+mn-lt"/>
              </a:rPr>
            </a:br>
            <a:r>
              <a:rPr lang="en-US" sz="2800" b="1" dirty="0">
                <a:latin typeface="+mn-lt"/>
              </a:rPr>
              <a:t>For 1-to-1 ASSISTANCE on JCCC’s grant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6DA91-A1D4-4A5F-A477-4F751103E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81200"/>
            <a:ext cx="54864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may seek help with …</a:t>
            </a:r>
          </a:p>
          <a:p>
            <a:r>
              <a:rPr lang="en-US" sz="2400" dirty="0"/>
              <a:t>Questions about the JCCC application</a:t>
            </a:r>
          </a:p>
          <a:p>
            <a:r>
              <a:rPr lang="en-US" sz="2400" dirty="0"/>
              <a:t>Assessing if your project meets JCCC’s priorities</a:t>
            </a:r>
          </a:p>
          <a:p>
            <a:r>
              <a:rPr lang="en-US" sz="2400" dirty="0"/>
              <a:t>Budget questions</a:t>
            </a:r>
          </a:p>
          <a:p>
            <a:r>
              <a:rPr lang="en-US" sz="2400" dirty="0"/>
              <a:t>Project evaluation methods</a:t>
            </a:r>
          </a:p>
          <a:p>
            <a:r>
              <a:rPr lang="en-US" sz="2400" dirty="0"/>
              <a:t>Organizational financial statements</a:t>
            </a:r>
          </a:p>
          <a:p>
            <a:r>
              <a:rPr lang="en-US" sz="2400" dirty="0"/>
              <a:t>Other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28760-86F1-4FB2-AF42-328487D85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2400" b="1" dirty="0">
                <a:latin typeface="+mn-lt"/>
              </a:rPr>
              <a:t>A </a:t>
            </a:r>
            <a:r>
              <a:rPr lang="en-US" sz="2700" b="1" dirty="0">
                <a:latin typeface="+mn-lt"/>
              </a:rPr>
              <a:t>Sample of JCCC Funded Projects in 2022</a:t>
            </a: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63A36-2BD4-4080-8D08-F6120298E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7800"/>
            <a:ext cx="83058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$2,000 – Support for a historic tree planting event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$2,000 – Summer youth art experience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$2,250 – Concert featuring under-represented composers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$2,500 – Anti-racist board training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$2,500 – Curriculum to teach film production skills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$3,000 – Music festival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$3,000 –  Research, fabricate, install interpretive signage</a:t>
            </a:r>
          </a:p>
        </p:txBody>
      </p:sp>
    </p:spTree>
    <p:extLst>
      <p:ext uri="{BB962C8B-B14F-4D97-AF65-F5344CB8AC3E}">
        <p14:creationId xmlns:p14="http://schemas.microsoft.com/office/powerpoint/2010/main" val="6069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Typical Fundable Costs?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98815" y="1524000"/>
            <a:ext cx="7151914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Project Development  and/or Implementation</a:t>
            </a:r>
          </a:p>
          <a:p>
            <a:pPr lvl="1"/>
            <a:r>
              <a:rPr lang="en-US" sz="2400" dirty="0"/>
              <a:t>Personnel for project</a:t>
            </a:r>
          </a:p>
          <a:p>
            <a:pPr lvl="1"/>
            <a:r>
              <a:rPr lang="en-US" sz="2400" dirty="0"/>
              <a:t>Consultant(s)</a:t>
            </a:r>
          </a:p>
          <a:p>
            <a:pPr lvl="1"/>
            <a:r>
              <a:rPr lang="en-US" sz="2400" dirty="0"/>
              <a:t>Materials</a:t>
            </a:r>
          </a:p>
          <a:p>
            <a:pPr lvl="1"/>
            <a:r>
              <a:rPr lang="en-US" sz="2400" dirty="0"/>
              <a:t>Postage, outreach, travel, other miscellaneous expenses</a:t>
            </a:r>
          </a:p>
          <a:p>
            <a:pPr marL="342900" lvl="1" indent="0">
              <a:buNone/>
            </a:pPr>
            <a:endParaRPr lang="en-US" sz="2400" dirty="0"/>
          </a:p>
          <a:p>
            <a:pPr marL="27432" indent="0">
              <a:buNone/>
            </a:pPr>
            <a:r>
              <a:rPr lang="en-US" sz="2400" dirty="0"/>
              <a:t>Equipment Costs</a:t>
            </a:r>
          </a:p>
          <a:p>
            <a:pPr marL="27432" indent="0">
              <a:buNone/>
            </a:pPr>
            <a:endParaRPr lang="en-US" sz="2400" dirty="0"/>
          </a:p>
          <a:p>
            <a:pPr marL="342900" lvl="1" indent="0"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143000"/>
            <a:ext cx="6324600" cy="50292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Performances or special events</a:t>
            </a:r>
          </a:p>
          <a:p>
            <a:pPr lvl="1"/>
            <a:r>
              <a:rPr lang="en-US" sz="2100" dirty="0"/>
              <a:t>Rental fees</a:t>
            </a:r>
          </a:p>
          <a:p>
            <a:pPr lvl="1"/>
            <a:r>
              <a:rPr lang="en-US" sz="2400" dirty="0"/>
              <a:t>Performer fees</a:t>
            </a:r>
          </a:p>
          <a:p>
            <a:pPr lvl="1"/>
            <a:r>
              <a:rPr lang="en-US" sz="2400" dirty="0"/>
              <a:t>Food</a:t>
            </a:r>
          </a:p>
          <a:p>
            <a:pPr lvl="1"/>
            <a:r>
              <a:rPr lang="en-US" sz="2400" dirty="0"/>
              <a:t>Marketing and advertising</a:t>
            </a:r>
          </a:p>
          <a:p>
            <a:pPr lvl="1"/>
            <a:r>
              <a:rPr lang="en-US" sz="2400" dirty="0"/>
              <a:t>Travel</a:t>
            </a:r>
          </a:p>
          <a:p>
            <a:pPr lvl="1"/>
            <a:r>
              <a:rPr lang="en-US" sz="2400" dirty="0"/>
              <a:t>Prizes</a:t>
            </a:r>
          </a:p>
          <a:p>
            <a:pPr lvl="1"/>
            <a:r>
              <a:rPr lang="en-US" sz="2400" dirty="0"/>
              <a:t>Etc.</a:t>
            </a:r>
          </a:p>
          <a:p>
            <a:pPr marL="27432" indent="0">
              <a:buNone/>
            </a:pPr>
            <a:endParaRPr lang="en-US" sz="2400" dirty="0"/>
          </a:p>
          <a:p>
            <a:pPr marL="27432" indent="0">
              <a:buNone/>
            </a:pPr>
            <a:r>
              <a:rPr lang="en-US" sz="2400" dirty="0"/>
              <a:t>Preservation expenses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3100" b="1" dirty="0">
                <a:latin typeface="+mn-lt"/>
              </a:rPr>
              <a:t>COMING UP </a:t>
            </a:r>
            <a:r>
              <a:rPr lang="en-US" sz="2700" b="1" dirty="0">
                <a:latin typeface="+mn-lt"/>
              </a:rPr>
              <a:t>WITH</a:t>
            </a:r>
            <a:r>
              <a:rPr lang="en-US" sz="3100" b="1" dirty="0">
                <a:latin typeface="+mn-lt"/>
              </a:rPr>
              <a:t> YOUR PRIORITIES </a:t>
            </a:r>
            <a:br>
              <a:rPr lang="en-US" sz="4000" dirty="0"/>
            </a:br>
            <a:r>
              <a:rPr lang="en-US" sz="4000" dirty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/>
              <a:t>Assess your organization’s top needs for the year and  determine which may be solved through grants.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/>
              <a:t>Get others involved in this process. e.g. board, staff, community members.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/>
              <a:t>Brainstorm 1 to 3 solutions for each need, consider the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        pros and cons to help select preferred solutions.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/>
              <a:t>	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AA7DC-6A61-487F-84EA-F0444FC2D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7400"/>
            <a:ext cx="8001000" cy="39624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AutoNum type="arabicPeriod" startAt="4"/>
            </a:pPr>
            <a:r>
              <a:rPr lang="en-US" sz="2400" dirty="0"/>
              <a:t>Match each project with 1 or more appropriate funder(s). Contact the funder(s), if possible, to get a reality check.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514350" indent="-514350">
              <a:lnSpc>
                <a:spcPct val="80000"/>
              </a:lnSpc>
              <a:buAutoNum type="arabicPeriod" startAt="5"/>
            </a:pPr>
            <a:r>
              <a:rPr lang="en-US" sz="2400" dirty="0"/>
              <a:t>Secure your board’s support prior to applying.</a:t>
            </a:r>
          </a:p>
          <a:p>
            <a:pPr marL="514350" indent="-514350">
              <a:lnSpc>
                <a:spcPct val="80000"/>
              </a:lnSpc>
              <a:buAutoNum type="arabicPeriod" startAt="5"/>
            </a:pPr>
            <a:endParaRPr lang="en-US" sz="2400" dirty="0"/>
          </a:p>
          <a:p>
            <a:pPr marL="514350" indent="-514350">
              <a:lnSpc>
                <a:spcPct val="80000"/>
              </a:lnSpc>
              <a:buAutoNum type="arabicPeriod" startAt="5"/>
            </a:pPr>
            <a:endParaRPr lang="en-US" sz="24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b="1" dirty="0"/>
              <a:t>Now you are ready to start developing your proposal!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5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B06E-E65F-407D-BD6D-9038921A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Basic Elements of Most Grant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52ABF-FCCA-48DF-8D9B-DD74B0C6C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7886700" cy="4351338"/>
          </a:xfrm>
        </p:spPr>
        <p:txBody>
          <a:bodyPr wrap="square">
            <a:normAutofit/>
          </a:bodyPr>
          <a:lstStyle/>
          <a:p>
            <a:pPr marL="457200" indent="-457200">
              <a:lnSpc>
                <a:spcPct val="80000"/>
              </a:lnSpc>
              <a:buAutoNum type="arabicPeriod"/>
            </a:pPr>
            <a:r>
              <a:rPr lang="en-US" sz="2400" dirty="0"/>
              <a:t>Organization’s purpose/mission, staffing, major accomplishments. </a:t>
            </a:r>
          </a:p>
          <a:p>
            <a:pPr marL="457200" indent="-457200">
              <a:lnSpc>
                <a:spcPct val="80000"/>
              </a:lnSpc>
              <a:buAutoNum type="arabicPeriod"/>
            </a:pPr>
            <a:endParaRPr lang="en-US" sz="2400" dirty="0"/>
          </a:p>
          <a:p>
            <a:pPr marL="457200" indent="-457200">
              <a:lnSpc>
                <a:spcPct val="80000"/>
              </a:lnSpc>
              <a:buAutoNum type="arabicPeriod"/>
            </a:pPr>
            <a:r>
              <a:rPr lang="en-US" sz="2400" dirty="0"/>
              <a:t>Given the pandemic, you may be asked to explain how your organization has pivoted to serve the community.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3.  Project Description Summary (matches funder’s priorities).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357188" indent="-341313">
              <a:lnSpc>
                <a:spcPct val="80000"/>
              </a:lnSpc>
              <a:buNone/>
            </a:pPr>
            <a:r>
              <a:rPr lang="en-US" sz="2400" dirty="0"/>
              <a:t>4.  Need – Discuss how determined &amp; how proposed         solution(s) addresses the problem (data, other evidence).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6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33B4A-2851-414F-A9AC-4EB5451A7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NEED</a:t>
            </a:r>
          </a:p>
          <a:p>
            <a:pPr marL="0" indent="0" algn="ctr">
              <a:buNone/>
            </a:pPr>
            <a:r>
              <a:rPr lang="en-US" sz="2800" dirty="0"/>
              <a:t> Write a clear, concise need(s) statement:</a:t>
            </a:r>
          </a:p>
          <a:p>
            <a:pPr marL="0" indent="0" algn="ctr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400" dirty="0"/>
              <a:t>Support it with:</a:t>
            </a:r>
          </a:p>
          <a:p>
            <a:pPr marL="1371600" lvl="2" indent="-457200"/>
            <a:r>
              <a:rPr lang="en-US" sz="2400" dirty="0"/>
              <a:t>Anecdotal evidence</a:t>
            </a:r>
          </a:p>
          <a:p>
            <a:pPr marL="1371600" lvl="2" indent="-457200"/>
            <a:r>
              <a:rPr lang="en-US" sz="2400" dirty="0"/>
              <a:t>Statistical analysis (ideally tie to local info)</a:t>
            </a:r>
          </a:p>
          <a:p>
            <a:pPr marL="1371600" lvl="2" indent="-457200"/>
            <a:r>
              <a:rPr lang="en-US" sz="2400" dirty="0"/>
              <a:t>Studies and/or journal articles</a:t>
            </a:r>
          </a:p>
          <a:p>
            <a:pPr marL="1371600" lvl="2" indent="-457200"/>
            <a:endParaRPr lang="en-US" sz="2800" dirty="0"/>
          </a:p>
          <a:p>
            <a:pPr marL="433388" lvl="1" indent="-14288">
              <a:buNone/>
            </a:pPr>
            <a:r>
              <a:rPr lang="en-US" sz="2400" dirty="0"/>
              <a:t>Show urgency of the problem…</a:t>
            </a:r>
          </a:p>
          <a:p>
            <a:pPr lvl="2"/>
            <a:r>
              <a:rPr lang="en-US" sz="2400" dirty="0"/>
              <a:t>Answers “So What?  What if we do nothing?  What will happen?”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3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25511</TotalTime>
  <Words>1580</Words>
  <Application>Microsoft Macintosh PowerPoint</Application>
  <PresentationFormat>On-screen Show (4:3)</PresentationFormat>
  <Paragraphs>224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Constantia</vt:lpstr>
      <vt:lpstr>Verdana</vt:lpstr>
      <vt:lpstr>Wingdings</vt:lpstr>
      <vt:lpstr>Office Theme</vt:lpstr>
      <vt:lpstr> Jackson County Cultural Coalition  Grants 101 – PowerPoint Updated for 2023 Grant Cycle </vt:lpstr>
      <vt:lpstr>    WORKSHOP LEARNING OBJECTIVES</vt:lpstr>
      <vt:lpstr>     A Sample of JCCC Funded Projects in 2022       </vt:lpstr>
      <vt:lpstr>Typical Fundable Costs?</vt:lpstr>
      <vt:lpstr>PowerPoint Presentation</vt:lpstr>
      <vt:lpstr> COMING UP WITH YOUR PRIORITIES   </vt:lpstr>
      <vt:lpstr>PowerPoint Presentation</vt:lpstr>
      <vt:lpstr>Basic Elements of Most Grant Proposals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OREGON FOUNDATIONS</vt:lpstr>
      <vt:lpstr>WRITING TIPS</vt:lpstr>
      <vt:lpstr>PowerPoint Presentation</vt:lpstr>
      <vt:lpstr>PowerPoint Presentation</vt:lpstr>
      <vt:lpstr>PowerPoint Presentation</vt:lpstr>
      <vt:lpstr>Jackson County Cultural Coalition</vt:lpstr>
      <vt:lpstr>Oregon Cultural Trust </vt:lpstr>
      <vt:lpstr>PowerPoint Presentation</vt:lpstr>
      <vt:lpstr>Contact info@jacksoncountyculturalcoalition.org  Not Later than 8/12/22 For 1-to-1 ASSISTANCE on JCCC’s grant application</vt:lpstr>
    </vt:vector>
  </TitlesOfParts>
  <Company>RCC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Small Foundation Grant</dc:title>
  <dc:creator>Mollie Owen</dc:creator>
  <cp:lastModifiedBy>Sara King Cole</cp:lastModifiedBy>
  <cp:revision>154</cp:revision>
  <cp:lastPrinted>2018-03-28T17:57:52Z</cp:lastPrinted>
  <dcterms:created xsi:type="dcterms:W3CDTF">2019-02-12T19:02:58Z</dcterms:created>
  <dcterms:modified xsi:type="dcterms:W3CDTF">2022-07-29T17:01:25Z</dcterms:modified>
</cp:coreProperties>
</file>